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919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877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315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5292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213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3521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272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402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4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217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95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19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03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15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516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33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359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B3D129A-20B6-429F-8340-902474C5B056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BA13DAB-793D-442E-BBFF-A3ED7FCE380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75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lunos.oba.org.br/?e=ES0BVV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a.org.br/sisglob/sisglob_arquivos/REGULAMENTO%20DA%20MOBFOG%20DE%202021%20REAL%20E%20VIRTUAL_2.pdf" TargetMode="External"/><Relationship Id="rId2" Type="http://schemas.openxmlformats.org/officeDocument/2006/relationships/hyperlink" Target="http://www.oba.org.br/sisglob/sisglob_arquivos/REGULAMENTO%20DA%20OBA%20DE%202021%20VIRTUAL%20e%20PRESENCIAL_4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E91671-F8EC-48E5-AF7D-F8EBA1170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CE59FA1A-344C-4D4A-8B5E-C8C762089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8014F3-635F-454E-AA11-C1C28AC5A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1739" y="957486"/>
            <a:ext cx="3284112" cy="2306699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78318B-2FC1-4E8B-9A48-CBB47B2E67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1481" y="3585917"/>
            <a:ext cx="3484242" cy="2306698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CC222C5-0DAD-4CD1-A207-849800E66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E5B0DF-5EA9-4AE5-A924-CCD6DA95B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957486"/>
            <a:ext cx="4175471" cy="3131913"/>
          </a:xfrm>
        </p:spPr>
        <p:txBody>
          <a:bodyPr>
            <a:normAutofit/>
          </a:bodyPr>
          <a:lstStyle/>
          <a:p>
            <a:r>
              <a:rPr lang="en-US" b="1" dirty="0" err="1"/>
              <a:t>Instruções</a:t>
            </a:r>
            <a:r>
              <a:rPr lang="en-US" b="1" dirty="0"/>
              <a:t> </a:t>
            </a:r>
            <a:r>
              <a:rPr lang="en-US" b="1" dirty="0" err="1"/>
              <a:t>oba</a:t>
            </a:r>
            <a:r>
              <a:rPr lang="en-US" b="1" dirty="0"/>
              <a:t> e MOBFOG 2021</a:t>
            </a:r>
            <a:endParaRPr lang="pt-BR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B1B8D-1648-4746-9CDB-D70920B8E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1" y="4165600"/>
            <a:ext cx="4175084" cy="172701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err="1">
                <a:solidFill>
                  <a:srgbClr val="00B050"/>
                </a:solidFill>
              </a:rPr>
              <a:t>Ifes</a:t>
            </a:r>
            <a:r>
              <a:rPr lang="en-US" b="1" dirty="0">
                <a:solidFill>
                  <a:srgbClr val="00B050"/>
                </a:solidFill>
              </a:rPr>
              <a:t> – Campus Serra</a:t>
            </a:r>
          </a:p>
          <a:p>
            <a:pPr>
              <a:lnSpc>
                <a:spcPct val="110000"/>
              </a:lnSpc>
            </a:pPr>
            <a:r>
              <a:rPr lang="en-US" dirty="0" err="1"/>
              <a:t>Professora</a:t>
            </a:r>
            <a:r>
              <a:rPr lang="en-US" dirty="0"/>
              <a:t> </a:t>
            </a:r>
            <a:r>
              <a:rPr lang="en-US" dirty="0" err="1"/>
              <a:t>representante</a:t>
            </a:r>
            <a:r>
              <a:rPr lang="en-US" dirty="0"/>
              <a:t>: </a:t>
            </a:r>
            <a:r>
              <a:rPr lang="en-US" dirty="0" err="1"/>
              <a:t>profa</a:t>
            </a:r>
            <a:r>
              <a:rPr lang="en-US" dirty="0"/>
              <a:t>. </a:t>
            </a:r>
            <a:r>
              <a:rPr lang="en-US" dirty="0" err="1"/>
              <a:t>dra</a:t>
            </a:r>
            <a:r>
              <a:rPr lang="en-US" dirty="0"/>
              <a:t>. Rosilene de </a:t>
            </a:r>
            <a:r>
              <a:rPr lang="en-US" dirty="0" err="1"/>
              <a:t>sá</a:t>
            </a:r>
            <a:r>
              <a:rPr lang="en-US" dirty="0"/>
              <a:t> </a:t>
            </a:r>
            <a:r>
              <a:rPr lang="en-US" dirty="0" err="1"/>
              <a:t>ribeiro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529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48ED6E-4E85-4466-BA6C-8820C076B77E}"/>
              </a:ext>
            </a:extLst>
          </p:cNvPr>
          <p:cNvSpPr txBox="1"/>
          <p:nvPr/>
        </p:nvSpPr>
        <p:spPr>
          <a:xfrm>
            <a:off x="2295237" y="1010245"/>
            <a:ext cx="8800634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3200" b="0" i="0" u="none" strike="noStrike" baseline="0" dirty="0">
                <a:solidFill>
                  <a:srgbClr val="00B0F0"/>
                </a:solidFill>
                <a:latin typeface="Impact" panose="020B0806030902050204" pitchFamily="34" charset="0"/>
              </a:rPr>
              <a:t>ORIENTAÇÕES GERAIS OBA E MOBFOG 2021</a:t>
            </a:r>
            <a:endParaRPr lang="pt-BR" sz="3200" b="0" i="0" u="none" strike="noStrike" baseline="0" dirty="0">
              <a:solidFill>
                <a:srgbClr val="373545"/>
              </a:solidFill>
              <a:latin typeface="Impact" panose="020B0806030902050204" pitchFamily="34" charset="0"/>
            </a:endParaRPr>
          </a:p>
          <a:p>
            <a:pPr algn="l"/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Este ano, devido à continuação da pandemia, </a:t>
            </a:r>
            <a:r>
              <a:rPr lang="pt-BR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haverá duas modalidades de provas</a:t>
            </a:r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</a:p>
          <a:p>
            <a:pPr algn="l"/>
            <a:endParaRPr lang="pt-BR" sz="1800" b="1" i="0" u="none" strike="noStrike" baseline="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l"/>
            <a:r>
              <a:rPr lang="pt-BR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Virtual</a:t>
            </a:r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, através da plataforma app.oba.org.br (como em 2020)</a:t>
            </a:r>
          </a:p>
          <a:p>
            <a:pPr algn="l"/>
            <a:r>
              <a:rPr lang="pt-BR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E Presencial na Escola</a:t>
            </a:r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pt-BR" b="1" dirty="0">
                <a:solidFill>
                  <a:srgbClr val="00B050"/>
                </a:solidFill>
                <a:latin typeface="Arial" panose="020B0604020202020204" pitchFamily="34" charset="0"/>
              </a:rPr>
              <a:t>O Ifes Serra adotará a virtual</a:t>
            </a:r>
          </a:p>
          <a:p>
            <a:pPr algn="l"/>
            <a:endParaRPr lang="pt-BR" sz="1800" b="1" i="0" u="none" strike="noStrike" baseline="0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 algn="l"/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Tanto a prova virtual, quanto a prova presencial na escola, terão o mesmo </a:t>
            </a:r>
            <a:r>
              <a:rPr lang="pt-BR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tempo de prova: 3 horas para o Ensino Médio</a:t>
            </a:r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</a:p>
          <a:p>
            <a:pPr algn="l"/>
            <a:endParaRPr lang="pt-BR" sz="1800" b="1" i="0" u="none" strike="noStrike" baseline="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l"/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No momento da inscrição, o aluno deverá marcar a modalidade que fará a prova </a:t>
            </a:r>
            <a:r>
              <a:rPr lang="pt-BR" sz="1800" b="1" i="0" u="none" strike="noStrike" baseline="0" dirty="0">
                <a:solidFill>
                  <a:srgbClr val="00B050"/>
                </a:solidFill>
                <a:latin typeface="Arial" panose="020B0604020202020204" pitchFamily="34" charset="0"/>
              </a:rPr>
              <a:t>(No nosso caso virtual).</a:t>
            </a:r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 A prova </a:t>
            </a:r>
            <a:r>
              <a:rPr lang="pt-BR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VIRTUAL </a:t>
            </a:r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pode ser feita no local mais conveniente para o aluno, pelo computador ou celular, com boa conexão à internet.</a:t>
            </a:r>
          </a:p>
          <a:p>
            <a:pPr algn="l"/>
            <a:endParaRPr lang="pt-BR" sz="1800" b="1" i="0" u="none" strike="noStrike" baseline="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l"/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As Provas (Virtual e Presencial) serão compostas por 10 questões, sendo 7 perguntas de astronomia e 3 de astronáutica, valendo 1 ponto cada questão. As questões serão todas objetivas (múltipla escola, verdadeiro ou falso, </a:t>
            </a:r>
            <a:r>
              <a:rPr lang="pt-BR" sz="1800" b="1" i="0" u="none" strike="noStrike" baseline="0" dirty="0" err="1">
                <a:solidFill>
                  <a:srgbClr val="002060"/>
                </a:solidFill>
                <a:latin typeface="Arial" panose="020B0604020202020204" pitchFamily="34" charset="0"/>
              </a:rPr>
              <a:t>etc</a:t>
            </a:r>
            <a:r>
              <a:rPr lang="pt-BR" sz="18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)</a:t>
            </a:r>
            <a:endParaRPr lang="pt-BR" dirty="0"/>
          </a:p>
          <a:p>
            <a:pPr algn="l"/>
            <a:endParaRPr lang="pt-B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50B07-4B3B-4D2A-BE14-970063A48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95237" cy="15195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621546-503A-4758-841B-65F63FE5D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599" y="33349"/>
            <a:ext cx="2163401" cy="151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1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09BD05-CD1C-48E4-AD0D-FC309C75D45B}"/>
              </a:ext>
            </a:extLst>
          </p:cNvPr>
          <p:cNvSpPr txBox="1"/>
          <p:nvPr/>
        </p:nvSpPr>
        <p:spPr>
          <a:xfrm>
            <a:off x="2456646" y="1143844"/>
            <a:ext cx="749495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400" b="0" i="0" u="none" strike="noStrike" baseline="0" dirty="0">
                <a:solidFill>
                  <a:srgbClr val="00B0F0"/>
                </a:solidFill>
                <a:latin typeface="Impact" panose="020B0806030902050204" pitchFamily="34" charset="0"/>
              </a:rPr>
              <a:t>                    RESUMO DAS DATAS IMPORTANTES</a:t>
            </a:r>
          </a:p>
          <a:p>
            <a:pPr algn="l"/>
            <a:endParaRPr lang="pt-BR" sz="2000" b="0" i="0" u="none" strike="noStrike" baseline="0" dirty="0">
              <a:solidFill>
                <a:srgbClr val="373545"/>
              </a:solidFill>
              <a:latin typeface="Impact" panose="020B0806030902050204" pitchFamily="34" charset="0"/>
            </a:endParaRPr>
          </a:p>
          <a:p>
            <a:pPr algn="l"/>
            <a:r>
              <a:rPr lang="pt-BR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De 01/03/2021 até 20/05/2021 </a:t>
            </a:r>
            <a:r>
              <a:rPr lang="pt-BR" sz="2000" b="1" i="0" u="none" strike="noStrike" baseline="0" dirty="0">
                <a:solidFill>
                  <a:srgbClr val="002060"/>
                </a:solidFill>
                <a:latin typeface="Arial-BoldMT"/>
              </a:rPr>
              <a:t>– </a:t>
            </a:r>
            <a:r>
              <a:rPr lang="pt-BR" sz="20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Período </a:t>
            </a:r>
            <a:r>
              <a:rPr lang="pt-BR" sz="2000" b="1" dirty="0">
                <a:solidFill>
                  <a:srgbClr val="002060"/>
                </a:solidFill>
                <a:latin typeface="Arial" panose="020B0604020202020204" pitchFamily="34" charset="0"/>
              </a:rPr>
              <a:t>de inscrição </a:t>
            </a:r>
            <a:r>
              <a:rPr lang="pt-BR" sz="20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dos alunos para participar da OBA e/ou MOBFOG em 2021.</a:t>
            </a:r>
          </a:p>
          <a:p>
            <a:pPr algn="l"/>
            <a:endParaRPr lang="pt-BR" sz="2000" b="1" i="0" u="none" strike="noStrike" baseline="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l"/>
            <a:r>
              <a:rPr lang="pt-BR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27/05/2021 ou 28/05/2021 </a:t>
            </a:r>
            <a:r>
              <a:rPr lang="pt-BR" sz="2000" b="1" i="0" u="none" strike="noStrike" baseline="0" dirty="0">
                <a:solidFill>
                  <a:srgbClr val="002060"/>
                </a:solidFill>
                <a:latin typeface="Arial-BoldMT"/>
              </a:rPr>
              <a:t>– </a:t>
            </a:r>
            <a:r>
              <a:rPr lang="pt-BR" sz="20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Data para realização da Prova da OBA Virtual ou Presencial na Escola.</a:t>
            </a:r>
          </a:p>
          <a:p>
            <a:pPr algn="l"/>
            <a:endParaRPr lang="pt-BR" sz="2000" b="1" i="0" u="none" strike="noStrike" baseline="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l"/>
            <a:r>
              <a:rPr lang="pt-BR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Até 28/05/2021 </a:t>
            </a:r>
            <a:r>
              <a:rPr lang="pt-BR" sz="2000" b="1" i="0" u="none" strike="noStrike" baseline="0" dirty="0">
                <a:solidFill>
                  <a:srgbClr val="002060"/>
                </a:solidFill>
                <a:latin typeface="Arial-BoldMT"/>
              </a:rPr>
              <a:t>– </a:t>
            </a:r>
            <a:r>
              <a:rPr lang="pt-BR" sz="20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Data limite para os alunos que irão participar da MOBFOG lançarem seus foguetes e enviarem os resultados aos professores, conforme regulamento.</a:t>
            </a:r>
          </a:p>
          <a:p>
            <a:pPr algn="l"/>
            <a:endParaRPr lang="pt-BR" sz="2000" b="1" i="0" u="none" strike="noStrike" baseline="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l"/>
            <a:r>
              <a:rPr lang="pt-BR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De 29/05/2021 até 10/06/2021 </a:t>
            </a:r>
            <a:r>
              <a:rPr lang="pt-BR" sz="2000" b="1" i="0" u="none" strike="noStrike" baseline="0" dirty="0">
                <a:solidFill>
                  <a:srgbClr val="002060"/>
                </a:solidFill>
                <a:latin typeface="Arial-BoldMT"/>
              </a:rPr>
              <a:t>– </a:t>
            </a:r>
            <a:r>
              <a:rPr lang="pt-BR" sz="20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Período para os professores cadastrarem os resultados dos alunos na MOBFOG, em https://app.oba.org.br</a:t>
            </a:r>
            <a:endParaRPr lang="pt-BR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7FB0AA-CD73-4846-A9F2-33EF567D5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79643" cy="15754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213931-6604-4729-B16D-E9B4F421AE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599" y="0"/>
            <a:ext cx="2163401" cy="151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98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EF9EE6-FCBA-49DD-8F18-7CBDBD92C326}"/>
              </a:ext>
            </a:extLst>
          </p:cNvPr>
          <p:cNvSpPr txBox="1"/>
          <p:nvPr/>
        </p:nvSpPr>
        <p:spPr>
          <a:xfrm>
            <a:off x="2379643" y="1166843"/>
            <a:ext cx="738348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800" b="1" dirty="0">
                <a:solidFill>
                  <a:srgbClr val="FF33CC"/>
                </a:solidFill>
                <a:latin typeface="CIDFont+F6"/>
              </a:rPr>
              <a:t>      O Ifes irá</a:t>
            </a:r>
            <a:r>
              <a:rPr lang="pt-BR" sz="2800" b="1" i="0" u="none" strike="noStrike" baseline="0" dirty="0">
                <a:solidFill>
                  <a:srgbClr val="FF33CC"/>
                </a:solidFill>
                <a:latin typeface="CIDFont+F6"/>
              </a:rPr>
              <a:t> participar DA OBA E MOBFOG:</a:t>
            </a:r>
          </a:p>
          <a:p>
            <a:pPr algn="l"/>
            <a:endParaRPr lang="pt-BR" sz="2800" b="1" i="0" u="none" strike="noStrike" baseline="0" dirty="0">
              <a:solidFill>
                <a:srgbClr val="FF33CC"/>
              </a:solidFill>
              <a:latin typeface="CIDFont+F6"/>
            </a:endParaRPr>
          </a:p>
          <a:p>
            <a:pPr marL="342900" indent="-342900" algn="l">
              <a:buFontTx/>
              <a:buChar char="-"/>
            </a:pPr>
            <a:r>
              <a:rPr lang="pt-BR" sz="2000" dirty="0">
                <a:solidFill>
                  <a:srgbClr val="FF0000"/>
                </a:solidFill>
                <a:latin typeface="CIDFont+F6"/>
              </a:rPr>
              <a:t>O</a:t>
            </a:r>
            <a:r>
              <a:rPr lang="pt-BR" sz="2000" b="0" i="0" u="none" strike="noStrike" baseline="0" dirty="0">
                <a:solidFill>
                  <a:srgbClr val="FF0000"/>
                </a:solidFill>
                <a:latin typeface="CIDFont+F6"/>
              </a:rPr>
              <a:t> aluno deverá </a:t>
            </a:r>
            <a:r>
              <a:rPr lang="pt-BR" sz="2000" dirty="0">
                <a:solidFill>
                  <a:srgbClr val="FF0000"/>
                </a:solidFill>
                <a:latin typeface="CIDFont+F6"/>
              </a:rPr>
              <a:t>fazer sua inscrição</a:t>
            </a:r>
            <a:r>
              <a:rPr lang="pt-BR" sz="2000" b="0" i="0" u="none" strike="noStrike" baseline="0" dirty="0">
                <a:solidFill>
                  <a:srgbClr val="FF0000"/>
                </a:solidFill>
                <a:latin typeface="CIDFont+F6"/>
              </a:rPr>
              <a:t> no mesmo local. Não há diferenciação entre aluno OBA e MOBFOG, até dia 20/05/2021.</a:t>
            </a:r>
          </a:p>
          <a:p>
            <a:pPr marL="342900" indent="-342900" algn="l">
              <a:buFontTx/>
              <a:buChar char="-"/>
            </a:pPr>
            <a:endParaRPr lang="pt-BR" sz="2000" b="0" i="0" u="none" strike="noStrike" baseline="0" dirty="0">
              <a:solidFill>
                <a:srgbClr val="FF0000"/>
              </a:solidFill>
              <a:latin typeface="CIDFont+F6"/>
            </a:endParaRPr>
          </a:p>
          <a:p>
            <a:pPr marL="342900" indent="-342900" algn="l">
              <a:buFontTx/>
              <a:buChar char="-"/>
            </a:pPr>
            <a:r>
              <a:rPr lang="pt-BR" sz="2000" b="0" i="0" u="none" strike="noStrike" baseline="0" dirty="0">
                <a:solidFill>
                  <a:srgbClr val="134263"/>
                </a:solidFill>
                <a:latin typeface="CIDFont+F6"/>
              </a:rPr>
              <a:t>Se um aluno vai participar dos dois eventos ou três (OBA, MOBFOG Presencial e MOBFOG Virtual), ele </a:t>
            </a:r>
            <a:r>
              <a:rPr lang="pt-BR" sz="2000" b="0" i="0" u="none" strike="noStrike" baseline="0" dirty="0">
                <a:solidFill>
                  <a:srgbClr val="FF0000"/>
                </a:solidFill>
                <a:latin typeface="CIDFont+F6"/>
              </a:rPr>
              <a:t>deverá se inscrever UMA ÚNICA VEZ.</a:t>
            </a:r>
          </a:p>
          <a:p>
            <a:pPr marL="342900" indent="-342900" algn="l">
              <a:buFontTx/>
              <a:buChar char="-"/>
            </a:pPr>
            <a:endParaRPr lang="pt-BR" sz="2000" b="0" i="0" u="none" strike="noStrike" baseline="0" dirty="0">
              <a:solidFill>
                <a:srgbClr val="FF0000"/>
              </a:solidFill>
              <a:latin typeface="CIDFont+F6"/>
            </a:endParaRPr>
          </a:p>
          <a:p>
            <a:pPr marL="342900" indent="-342900" algn="l">
              <a:buFontTx/>
              <a:buChar char="-"/>
            </a:pPr>
            <a:r>
              <a:rPr lang="pt-BR" sz="2000" b="0" i="0" u="none" strike="noStrike" baseline="0" dirty="0">
                <a:solidFill>
                  <a:srgbClr val="134263"/>
                </a:solidFill>
                <a:latin typeface="CIDFont+F6"/>
              </a:rPr>
              <a:t>Se </a:t>
            </a:r>
            <a:r>
              <a:rPr lang="pt-BR" sz="2000" dirty="0">
                <a:solidFill>
                  <a:srgbClr val="134263"/>
                </a:solidFill>
                <a:latin typeface="CIDFont+F6"/>
              </a:rPr>
              <a:t>o aluno for</a:t>
            </a:r>
            <a:r>
              <a:rPr lang="pt-BR" sz="2000" b="0" i="0" u="none" strike="noStrike" baseline="0" dirty="0">
                <a:solidFill>
                  <a:srgbClr val="134263"/>
                </a:solidFill>
                <a:latin typeface="CIDFont+F6"/>
              </a:rPr>
              <a:t> participar SOMENTE DA MOBFOG ou somente da OBA, ele também terá que se cadastrar até a data limite de 20/05/2021</a:t>
            </a:r>
          </a:p>
          <a:p>
            <a:pPr algn="l"/>
            <a:endParaRPr lang="pt-BR" sz="2000" b="0" i="0" u="none" strike="noStrike" baseline="0" dirty="0">
              <a:solidFill>
                <a:srgbClr val="134263"/>
              </a:solidFill>
              <a:latin typeface="CIDFont+F6"/>
            </a:endParaRPr>
          </a:p>
          <a:p>
            <a:pPr marL="342900" indent="-342900" algn="l">
              <a:buFontTx/>
              <a:buChar char="-"/>
            </a:pPr>
            <a:r>
              <a:rPr lang="pt-BR" sz="2000" b="0" i="0" u="none" strike="noStrike" baseline="0" dirty="0">
                <a:solidFill>
                  <a:srgbClr val="FF0000"/>
                </a:solidFill>
                <a:latin typeface="CIDFont+F6"/>
              </a:rPr>
              <a:t>Os alunos deverão enviar por e-mail para a professora represente do Ifes Serra os apogeus dos foguetes virtuais até 28/05/2021 </a:t>
            </a:r>
          </a:p>
          <a:p>
            <a:pPr marL="342900" indent="-342900" algn="l">
              <a:buFontTx/>
              <a:buChar char="-"/>
            </a:pPr>
            <a:r>
              <a:rPr lang="pt-BR" sz="2000" dirty="0" err="1">
                <a:solidFill>
                  <a:srgbClr val="FF0000"/>
                </a:solidFill>
                <a:latin typeface="CIDFont+F6"/>
              </a:rPr>
              <a:t>Email</a:t>
            </a:r>
            <a:r>
              <a:rPr lang="pt-BR" sz="2000" dirty="0">
                <a:solidFill>
                  <a:srgbClr val="FF0000"/>
                </a:solidFill>
                <a:latin typeface="CIDFont+F6"/>
              </a:rPr>
              <a:t>: </a:t>
            </a:r>
            <a:r>
              <a:rPr lang="pt-BR" sz="2000" dirty="0">
                <a:solidFill>
                  <a:srgbClr val="0070C0"/>
                </a:solidFill>
                <a:latin typeface="CIDFont+F6"/>
              </a:rPr>
              <a:t>rosilene@ifes.edu.br</a:t>
            </a:r>
            <a:endParaRPr lang="pt-BR" sz="2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4EA084-1068-4216-BBD2-328D7FD5B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2379643" cy="15754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AF3059-548A-440D-AEEB-66C74BA92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599" y="27305"/>
            <a:ext cx="2163401" cy="151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64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95DB07-0BFF-4408-ADCB-588660AD1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2379643" cy="15754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0D66362-9F24-4C10-9446-8851FEDBF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599" y="36830"/>
            <a:ext cx="2163401" cy="15195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C01D23-DE63-417E-A8D7-9ED28603F12D}"/>
              </a:ext>
            </a:extLst>
          </p:cNvPr>
          <p:cNvSpPr txBox="1"/>
          <p:nvPr/>
        </p:nvSpPr>
        <p:spPr>
          <a:xfrm flipH="1">
            <a:off x="2609848" y="822960"/>
            <a:ext cx="741875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33CC"/>
                </a:solidFill>
              </a:rPr>
              <a:t>Inscrição</a:t>
            </a:r>
            <a:r>
              <a:rPr lang="en-US" sz="3200" b="1" dirty="0">
                <a:solidFill>
                  <a:srgbClr val="FF33CC"/>
                </a:solidFill>
              </a:rPr>
              <a:t> </a:t>
            </a:r>
            <a:r>
              <a:rPr lang="en-US" sz="3200" b="1" dirty="0" err="1">
                <a:solidFill>
                  <a:srgbClr val="FF33CC"/>
                </a:solidFill>
              </a:rPr>
              <a:t>na</a:t>
            </a:r>
            <a:r>
              <a:rPr lang="en-US" sz="3200" b="1" dirty="0">
                <a:solidFill>
                  <a:srgbClr val="FF33CC"/>
                </a:solidFill>
              </a:rPr>
              <a:t> OBA e </a:t>
            </a:r>
            <a:r>
              <a:rPr lang="en-US" sz="3200" b="1" dirty="0" err="1">
                <a:solidFill>
                  <a:srgbClr val="FF33CC"/>
                </a:solidFill>
              </a:rPr>
              <a:t>na</a:t>
            </a:r>
            <a:r>
              <a:rPr lang="en-US" sz="3200" b="1" dirty="0">
                <a:solidFill>
                  <a:srgbClr val="FF33CC"/>
                </a:solidFill>
              </a:rPr>
              <a:t> MOBFOG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alunos</a:t>
            </a:r>
            <a:r>
              <a:rPr lang="en-US" sz="2400" dirty="0"/>
              <a:t> do </a:t>
            </a:r>
            <a:r>
              <a:rPr lang="en-US" sz="2400" dirty="0" err="1"/>
              <a:t>Ifes</a:t>
            </a:r>
            <a:r>
              <a:rPr lang="en-US" sz="2400" dirty="0"/>
              <a:t> Serra </a:t>
            </a:r>
            <a:r>
              <a:rPr lang="en-US" sz="2400" dirty="0" err="1"/>
              <a:t>poderão</a:t>
            </a:r>
            <a:r>
              <a:rPr lang="en-US" sz="2400" dirty="0"/>
              <a:t> se </a:t>
            </a:r>
            <a:r>
              <a:rPr lang="en-US" sz="2400" dirty="0" err="1"/>
              <a:t>inscrever</a:t>
            </a:r>
            <a:r>
              <a:rPr lang="en-US" sz="2400" dirty="0"/>
              <a:t> no link:</a:t>
            </a:r>
          </a:p>
          <a:p>
            <a:endParaRPr lang="pt-BR" sz="2000" dirty="0">
              <a:solidFill>
                <a:srgbClr val="FF0000"/>
              </a:solidFill>
            </a:endParaRPr>
          </a:p>
          <a:p>
            <a:r>
              <a:rPr lang="pt-BR" sz="2000" b="1" i="0" u="none" strike="noStrike" dirty="0">
                <a:effectLst/>
                <a:latin typeface="Roboto"/>
                <a:hlinkClick r:id="rId4"/>
              </a:rPr>
              <a:t>https://alunos.oba.org.br/?e=ES0BVVS</a:t>
            </a:r>
            <a:endParaRPr lang="pt-BR" sz="2000" b="1" i="0" u="none" strike="noStrike" dirty="0">
              <a:effectLst/>
              <a:latin typeface="Roboto"/>
            </a:endParaRPr>
          </a:p>
          <a:p>
            <a:endParaRPr lang="pt-BR" sz="2000" b="1" dirty="0">
              <a:solidFill>
                <a:srgbClr val="FF0000"/>
              </a:solidFill>
              <a:latin typeface="Roboto"/>
            </a:endParaRPr>
          </a:p>
          <a:p>
            <a:r>
              <a:rPr lang="pt-BR" sz="2000" b="1" dirty="0">
                <a:solidFill>
                  <a:srgbClr val="FF0000"/>
                </a:solidFill>
                <a:latin typeface="Roboto"/>
              </a:rPr>
              <a:t>Ou utilizando o QRCODE que está localizado no rodapé do cartaz de divulgação</a:t>
            </a:r>
          </a:p>
          <a:p>
            <a:endParaRPr lang="pt-BR" sz="2000" b="1" dirty="0">
              <a:solidFill>
                <a:srgbClr val="FF0000"/>
              </a:solidFill>
              <a:latin typeface="Roboto"/>
            </a:endParaRPr>
          </a:p>
          <a:p>
            <a:r>
              <a:rPr lang="pt-BR" sz="2000" b="1" dirty="0">
                <a:solidFill>
                  <a:srgbClr val="00B050"/>
                </a:solidFill>
                <a:latin typeface="Roboto"/>
              </a:rPr>
              <a:t>Qualquer dúvida entre em contato através do e-mail:</a:t>
            </a:r>
          </a:p>
          <a:p>
            <a:r>
              <a:rPr lang="pt-BR" sz="2000" b="1" dirty="0">
                <a:solidFill>
                  <a:srgbClr val="00B050"/>
                </a:solidFill>
                <a:latin typeface="Roboto"/>
              </a:rPr>
              <a:t>rosilene@ifes.edu.br</a:t>
            </a:r>
          </a:p>
          <a:p>
            <a:endParaRPr lang="pt-BR" sz="2000" b="1" dirty="0">
              <a:solidFill>
                <a:srgbClr val="FF0000"/>
              </a:solidFill>
              <a:latin typeface="Roboto"/>
            </a:endParaRPr>
          </a:p>
          <a:p>
            <a:endParaRPr lang="pt-BR" sz="2000" b="1" dirty="0">
              <a:solidFill>
                <a:srgbClr val="FF0000"/>
              </a:solidFill>
              <a:latin typeface="Roboto"/>
            </a:endParaRPr>
          </a:p>
          <a:p>
            <a:endParaRPr lang="pt-B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2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8835CB-A663-456C-9092-0747337F1A07}"/>
              </a:ext>
            </a:extLst>
          </p:cNvPr>
          <p:cNvSpPr txBox="1"/>
          <p:nvPr/>
        </p:nvSpPr>
        <p:spPr>
          <a:xfrm flipH="1">
            <a:off x="1922143" y="2000250"/>
            <a:ext cx="854583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 </a:t>
            </a:r>
            <a:r>
              <a:rPr lang="en-US" sz="2800" dirty="0" err="1"/>
              <a:t>regulamento</a:t>
            </a:r>
            <a:r>
              <a:rPr lang="en-US" sz="2800" dirty="0"/>
              <a:t> da OBA 2021 </a:t>
            </a:r>
            <a:r>
              <a:rPr lang="en-US" sz="2800" dirty="0" err="1"/>
              <a:t>encontra</a:t>
            </a:r>
            <a:r>
              <a:rPr lang="en-US" sz="2800" dirty="0"/>
              <a:t>-se no link </a:t>
            </a:r>
            <a:r>
              <a:rPr lang="en-US" sz="2800" dirty="0" err="1"/>
              <a:t>abaixo</a:t>
            </a:r>
            <a:r>
              <a:rPr lang="en-US" sz="2800" dirty="0"/>
              <a:t>:</a:t>
            </a:r>
          </a:p>
          <a:p>
            <a:endParaRPr lang="en-US" sz="2000" dirty="0"/>
          </a:p>
          <a:p>
            <a:r>
              <a:rPr lang="pt-BR" dirty="0">
                <a:hlinkClick r:id="rId2"/>
              </a:rPr>
              <a:t>http://www.oba.org.br/sisglob/sisglob_arquivos/REGULAMENTO%20DA%20OBA%20DE%202021%20VIRTUAL%20e%20PRESENCIAL_4.pdf</a:t>
            </a:r>
            <a:endParaRPr lang="pt-BR" dirty="0"/>
          </a:p>
          <a:p>
            <a:endParaRPr lang="pt-BR" dirty="0"/>
          </a:p>
          <a:p>
            <a:r>
              <a:rPr lang="en-US" sz="2800" dirty="0"/>
              <a:t>O </a:t>
            </a:r>
            <a:r>
              <a:rPr lang="en-US" sz="2800" dirty="0" err="1"/>
              <a:t>regulamento</a:t>
            </a:r>
            <a:r>
              <a:rPr lang="en-US" sz="2800" dirty="0"/>
              <a:t> da MOBFOG real e virtual 2021 </a:t>
            </a:r>
            <a:r>
              <a:rPr lang="en-US" sz="2800" dirty="0" err="1"/>
              <a:t>encontra</a:t>
            </a:r>
            <a:r>
              <a:rPr lang="en-US" sz="2800" dirty="0"/>
              <a:t>-se no link </a:t>
            </a:r>
            <a:r>
              <a:rPr lang="en-US" sz="2800" dirty="0" err="1"/>
              <a:t>abaixo</a:t>
            </a:r>
            <a:r>
              <a:rPr lang="en-US" sz="2800" dirty="0"/>
              <a:t>:</a:t>
            </a:r>
          </a:p>
          <a:p>
            <a:r>
              <a:rPr lang="en-US" dirty="0">
                <a:hlinkClick r:id="rId3"/>
              </a:rPr>
              <a:t>http://www.oba.org.br/sisglob/sisglob_arquivos/REGULAMENTO%20DA%20MOBFOG%20DE%202021%20REAL%20E%20VIRTUAL_2.pdf</a:t>
            </a:r>
            <a:endParaRPr lang="en-US" dirty="0"/>
          </a:p>
          <a:p>
            <a:endParaRPr lang="en-US" sz="2800" dirty="0"/>
          </a:p>
          <a:p>
            <a:endParaRPr lang="en-US" sz="2800" dirty="0"/>
          </a:p>
          <a:p>
            <a:endParaRPr lang="pt-B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46D2C7-1A19-41FB-AC5C-DAA0BEE091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9050"/>
            <a:ext cx="2379643" cy="15754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4925FF-53D0-4EC4-A000-59C699E9F7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28599" y="8255"/>
            <a:ext cx="2163401" cy="151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5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B0F0B6-89C0-4600-B27A-2195C4E584D3}"/>
              </a:ext>
            </a:extLst>
          </p:cNvPr>
          <p:cNvSpPr txBox="1"/>
          <p:nvPr/>
        </p:nvSpPr>
        <p:spPr>
          <a:xfrm>
            <a:off x="2571972" y="1556362"/>
            <a:ext cx="817245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</a:rPr>
              <a:t>Teremos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lançamentos</a:t>
            </a:r>
            <a:r>
              <a:rPr lang="en-US" sz="2400" dirty="0">
                <a:solidFill>
                  <a:srgbClr val="0070C0"/>
                </a:solidFill>
              </a:rPr>
              <a:t> de </a:t>
            </a:r>
            <a:r>
              <a:rPr lang="en-US" sz="2400" dirty="0" err="1">
                <a:solidFill>
                  <a:srgbClr val="0070C0"/>
                </a:solidFill>
              </a:rPr>
              <a:t>foguetes</a:t>
            </a:r>
            <a:r>
              <a:rPr lang="en-US" sz="2400" dirty="0">
                <a:solidFill>
                  <a:srgbClr val="0070C0"/>
                </a:solidFill>
              </a:rPr>
              <a:t> reais?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 err="1">
                <a:solidFill>
                  <a:srgbClr val="0070C0"/>
                </a:solidFill>
              </a:rPr>
              <a:t>Depende</a:t>
            </a:r>
            <a:r>
              <a:rPr lang="en-US" sz="2400" dirty="0">
                <a:solidFill>
                  <a:srgbClr val="0070C0"/>
                </a:solidFill>
              </a:rPr>
              <a:t> das </a:t>
            </a:r>
            <a:r>
              <a:rPr lang="en-US" sz="2400" dirty="0" err="1">
                <a:solidFill>
                  <a:srgbClr val="0070C0"/>
                </a:solidFill>
              </a:rPr>
              <a:t>determinações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sanitárias</a:t>
            </a:r>
            <a:r>
              <a:rPr lang="en-US" sz="2400" dirty="0">
                <a:solidFill>
                  <a:srgbClr val="0070C0"/>
                </a:solidFill>
              </a:rPr>
              <a:t> do </a:t>
            </a:r>
            <a:r>
              <a:rPr lang="en-US" sz="2400" dirty="0" err="1">
                <a:solidFill>
                  <a:srgbClr val="0070C0"/>
                </a:solidFill>
              </a:rPr>
              <a:t>Governo</a:t>
            </a:r>
            <a:r>
              <a:rPr lang="en-US" sz="2400" dirty="0">
                <a:solidFill>
                  <a:srgbClr val="0070C0"/>
                </a:solidFill>
              </a:rPr>
              <a:t> do Estado do </a:t>
            </a:r>
            <a:r>
              <a:rPr lang="en-US" sz="2400" dirty="0" err="1">
                <a:solidFill>
                  <a:srgbClr val="0070C0"/>
                </a:solidFill>
              </a:rPr>
              <a:t>Espírito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em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relação</a:t>
            </a:r>
            <a:r>
              <a:rPr lang="en-US" sz="2400" dirty="0">
                <a:solidFill>
                  <a:srgbClr val="0070C0"/>
                </a:solidFill>
              </a:rPr>
              <a:t> a </a:t>
            </a:r>
            <a:r>
              <a:rPr lang="en-US" sz="2400" dirty="0" err="1">
                <a:solidFill>
                  <a:srgbClr val="0070C0"/>
                </a:solidFill>
              </a:rPr>
              <a:t>pandemia</a:t>
            </a:r>
            <a:r>
              <a:rPr lang="en-US" sz="2400" dirty="0">
                <a:solidFill>
                  <a:srgbClr val="0070C0"/>
                </a:solidFill>
              </a:rPr>
              <a:t> do COVID 19 </a:t>
            </a:r>
            <a:r>
              <a:rPr lang="en-US" sz="2400" dirty="0" err="1">
                <a:solidFill>
                  <a:srgbClr val="0070C0"/>
                </a:solidFill>
              </a:rPr>
              <a:t>até</a:t>
            </a:r>
            <a:r>
              <a:rPr lang="en-US" sz="2400" dirty="0">
                <a:solidFill>
                  <a:srgbClr val="0070C0"/>
                </a:solidFill>
              </a:rPr>
              <a:t> a data do </a:t>
            </a:r>
            <a:r>
              <a:rPr lang="en-US" sz="2400" dirty="0" err="1">
                <a:solidFill>
                  <a:srgbClr val="0070C0"/>
                </a:solidFill>
              </a:rPr>
              <a:t>lançamento</a:t>
            </a:r>
            <a:r>
              <a:rPr lang="en-US" sz="2400" dirty="0">
                <a:solidFill>
                  <a:srgbClr val="0070C0"/>
                </a:solidFill>
              </a:rPr>
              <a:t>.</a:t>
            </a:r>
          </a:p>
          <a:p>
            <a:r>
              <a:rPr lang="pt-BR" sz="2400" dirty="0">
                <a:solidFill>
                  <a:srgbClr val="FF0000"/>
                </a:solidFill>
              </a:rPr>
              <a:t>Data do lançamento a definir!!!</a:t>
            </a:r>
          </a:p>
          <a:p>
            <a:endParaRPr lang="pt-BR" sz="2400" dirty="0">
              <a:solidFill>
                <a:srgbClr val="FF0000"/>
              </a:solidFill>
            </a:endParaRPr>
          </a:p>
          <a:p>
            <a:r>
              <a:rPr lang="pt-BR" sz="2400" dirty="0">
                <a:solidFill>
                  <a:srgbClr val="FF0000"/>
                </a:solidFill>
              </a:rPr>
              <a:t>Mesmo na dúvida... já vão construindo os seus foguetes....</a:t>
            </a:r>
          </a:p>
          <a:p>
            <a:endParaRPr lang="pt-BR" sz="2400" dirty="0">
              <a:solidFill>
                <a:srgbClr val="FF0000"/>
              </a:solidFill>
            </a:endParaRPr>
          </a:p>
          <a:p>
            <a:r>
              <a:rPr lang="pt-BR" sz="2400" dirty="0">
                <a:solidFill>
                  <a:srgbClr val="FF0000"/>
                </a:solidFill>
              </a:rPr>
              <a:t>Contamos com a participação de vocês!!</a:t>
            </a:r>
          </a:p>
          <a:p>
            <a:endParaRPr lang="pt-BR" sz="2400" dirty="0"/>
          </a:p>
          <a:p>
            <a:r>
              <a:rPr lang="pt-BR" sz="3200" b="1" dirty="0">
                <a:solidFill>
                  <a:srgbClr val="00B050"/>
                </a:solidFill>
                <a:latin typeface="Bradley Hand ITC" panose="03070402050302030203" pitchFamily="66" charset="0"/>
              </a:rPr>
              <a:t>Profa. Dra. Rosilene de Sá Ribeiro (Professora Representante do Ifes Serra)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F32DE3-BF63-4A94-AE86-51B6D9283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2379643" cy="15754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8F39D87-7CC7-4DBE-B9FD-6D4856911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599" y="8255"/>
            <a:ext cx="2163401" cy="151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3480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159</TotalTime>
  <Words>611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Arial-BoldMT</vt:lpstr>
      <vt:lpstr>Bradley Hand ITC</vt:lpstr>
      <vt:lpstr>CIDFont+F6</vt:lpstr>
      <vt:lpstr>Impact</vt:lpstr>
      <vt:lpstr>Roboto</vt:lpstr>
      <vt:lpstr>Tw Cen MT</vt:lpstr>
      <vt:lpstr>Droplet</vt:lpstr>
      <vt:lpstr>Instruções oba e MOBFOG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Rosilene de Sá Ribeiro</dc:creator>
  <cp:lastModifiedBy>Rosilene de Sá Ribeiro</cp:lastModifiedBy>
  <cp:revision>19</cp:revision>
  <dcterms:created xsi:type="dcterms:W3CDTF">2021-03-26T18:33:42Z</dcterms:created>
  <dcterms:modified xsi:type="dcterms:W3CDTF">2021-03-26T21:13:17Z</dcterms:modified>
</cp:coreProperties>
</file>